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4"/>
  </p:notesMasterIdLst>
  <p:sldIdLst>
    <p:sldId id="302" r:id="rId2"/>
    <p:sldId id="329" r:id="rId3"/>
    <p:sldId id="330" r:id="rId4"/>
    <p:sldId id="331" r:id="rId5"/>
    <p:sldId id="332" r:id="rId6"/>
    <p:sldId id="333" r:id="rId7"/>
    <p:sldId id="334" r:id="rId8"/>
    <p:sldId id="324" r:id="rId9"/>
    <p:sldId id="305" r:id="rId10"/>
    <p:sldId id="335" r:id="rId11"/>
    <p:sldId id="326" r:id="rId12"/>
    <p:sldId id="279" r:id="rId13"/>
  </p:sldIdLst>
  <p:sldSz cx="9144000" cy="5143500" type="screen16x9"/>
  <p:notesSz cx="6858000" cy="9144000"/>
  <p:embeddedFontLst>
    <p:embeddedFont>
      <p:font typeface="Roboto Condensed Light" panose="02020500000000000000" charset="0"/>
      <p:regular r:id="rId15"/>
      <p:bold r:id="rId16"/>
      <p:italic r:id="rId17"/>
      <p:boldItalic r:id="rId18"/>
    </p:embeddedFont>
    <p:embeddedFont>
      <p:font typeface="Arvo" panose="02020500000000000000" charset="0"/>
      <p:regular r:id="rId19"/>
      <p:bold r:id="rId20"/>
      <p:italic r:id="rId21"/>
      <p:boldItalic r:id="rId22"/>
    </p:embeddedFont>
    <p:embeddedFont>
      <p:font typeface="Roboto Condensed" panose="02020500000000000000" charset="0"/>
      <p:regular r:id="rId23"/>
      <p:bold r:id="rId24"/>
      <p:italic r:id="rId25"/>
      <p:boldItalic r:id="rId26"/>
    </p:embeddedFont>
    <p:embeddedFont>
      <p:font typeface="Cambria Math" panose="02040503050406030204" pitchFamily="18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720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6A9FED-7499-4385-88DF-A2AA4E8EB472}">
  <a:tblStyle styleId="{216A9FED-7499-4385-88DF-A2AA4E8EB4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320" autoAdjust="0"/>
  </p:normalViewPr>
  <p:slideViewPr>
    <p:cSldViewPr snapToGrid="0">
      <p:cViewPr varScale="1">
        <p:scale>
          <a:sx n="106" d="100"/>
          <a:sy n="106" d="100"/>
        </p:scale>
        <p:origin x="7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Supervised learning: strong supervision in terms of precise bounding boxes</a:t>
            </a:r>
          </a:p>
          <a:p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Without 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precise annotations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98311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Supervised learning: strong supervision in terms of precise bounding boxes</a:t>
            </a:r>
          </a:p>
          <a:p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Without 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precise annotations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63323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97696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1_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54;p4"/>
          <p:cNvSpPr/>
          <p:nvPr userDrawn="1"/>
        </p:nvSpPr>
        <p:spPr>
          <a:xfrm flipH="1">
            <a:off x="5622878" y="1724952"/>
            <a:ext cx="3524409" cy="341146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3" name="Google Shape;43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44" name="Google Shape;44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45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46" name="Google Shape;46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oogle Shape;48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49" name="Google Shape;49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" name="Google Shape;52;p4"/>
          <p:cNvGrpSpPr/>
          <p:nvPr/>
        </p:nvGrpSpPr>
        <p:grpSpPr>
          <a:xfrm>
            <a:off x="-41886" y="-7088"/>
            <a:ext cx="8661398" cy="5150588"/>
            <a:chOff x="0" y="-7088"/>
            <a:chExt cx="8661398" cy="5150588"/>
          </a:xfrm>
        </p:grpSpPr>
        <p:sp>
          <p:nvSpPr>
            <p:cNvPr id="53" name="Google Shape;53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6" name="Google Shape;56;p4"/>
          <p:cNvSpPr/>
          <p:nvPr/>
        </p:nvSpPr>
        <p:spPr>
          <a:xfrm rot="10800000" flipH="1">
            <a:off x="1" y="1090762"/>
            <a:ext cx="9147286" cy="2961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58" name="Google Shape;58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8100" lvl="0" indent="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9216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5" y="40"/>
            <a:ext cx="6564577" cy="948479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8011236" y="4472723"/>
            <a:ext cx="1138436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283715" y="255439"/>
            <a:ext cx="5359634" cy="5683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64" name="Google Shape;164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6" name="Google Shape;166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9" name="Google Shape;169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" name="Google Shape;171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72" name="Google Shape;172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" name="Google Shape;173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4" name="Google Shape;174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" name="Google Shape;176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7" name="Google Shape;177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▰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52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hyperlink" Target="https://youtu.be/O4PxLr0cD0w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副標題 3">
            <a:extLst>
              <a:ext uri="{FF2B5EF4-FFF2-40B4-BE49-F238E27FC236}">
                <a16:creationId xmlns:a16="http://schemas.microsoft.com/office/drawing/2014/main" id="{85B7D79F-CD64-4553-962A-CE1D9E81854E}"/>
              </a:ext>
            </a:extLst>
          </p:cNvPr>
          <p:cNvSpPr txBox="1">
            <a:spLocks/>
          </p:cNvSpPr>
          <p:nvPr/>
        </p:nvSpPr>
        <p:spPr>
          <a:xfrm>
            <a:off x="6141529" y="3649507"/>
            <a:ext cx="3002472" cy="41549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TW" b="1" dirty="0" smtClean="0">
                <a:solidFill>
                  <a:schemeClr val="bg1"/>
                </a:solidFill>
                <a:latin typeface="+mj-lt"/>
                <a:sym typeface="Titillium Web ExtraLight"/>
              </a:rPr>
              <a:t>Reporter: </a:t>
            </a:r>
            <a:r>
              <a:rPr lang="zh-TW" altLang="en-US" b="1" dirty="0" smtClean="0">
                <a:solidFill>
                  <a:schemeClr val="bg1"/>
                </a:solidFill>
                <a:latin typeface="+mj-lt"/>
                <a:sym typeface="Titillium Web ExtraLight"/>
              </a:rPr>
              <a:t>張瓊文 </a:t>
            </a:r>
            <a:r>
              <a:rPr lang="en-US" altLang="zh-TW" b="1" dirty="0" smtClean="0">
                <a:solidFill>
                  <a:schemeClr val="bg1"/>
                </a:solidFill>
                <a:latin typeface="+mj-lt"/>
                <a:sym typeface="Titillium Web ExtraLight"/>
              </a:rPr>
              <a:t>March 2022</a:t>
            </a:r>
            <a:endParaRPr lang="en-US" altLang="zh-TW" b="1" dirty="0">
              <a:solidFill>
                <a:schemeClr val="bg1"/>
              </a:solidFill>
              <a:latin typeface="+mj-lt"/>
              <a:sym typeface="Titillium Web ExtraLigh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53454" y="2285649"/>
            <a:ext cx="82657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Robust Graph Neural Networks</a:t>
            </a:r>
            <a:endParaRPr lang="zh-TW" altLang="en-US" sz="4000" b="1" dirty="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5" name="音訊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66992" y="4268262"/>
            <a:ext cx="37176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  <a:hlinkClick r:id="rId5"/>
              </a:rPr>
              <a:t>Presentation: https</a:t>
            </a:r>
            <a:r>
              <a:rPr lang="en-US" altLang="zh-TW" dirty="0">
                <a:solidFill>
                  <a:srgbClr val="FF0000"/>
                </a:solidFill>
                <a:hlinkClick r:id="rId5"/>
              </a:rPr>
              <a:t>://youtu.be/O4PxLr0cD0w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12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709"/>
    </mc:Choice>
    <mc:Fallback xmlns="">
      <p:transition advTm="7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5"/>
          <a:srcRect l="48940" t="14201" r="35147" b="50411"/>
          <a:stretch/>
        </p:blipFill>
        <p:spPr>
          <a:xfrm>
            <a:off x="2503244" y="1562100"/>
            <a:ext cx="784860" cy="97536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Preliminary Methods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idx="2"/>
          </p:nvPr>
        </p:nvSpPr>
        <p:spPr>
          <a:xfrm>
            <a:off x="4888082" y="687630"/>
            <a:ext cx="3867298" cy="2724300"/>
          </a:xfrm>
        </p:spPr>
        <p:txBody>
          <a:bodyPr/>
          <a:lstStyle/>
          <a:p>
            <a:r>
              <a:rPr lang="en-US" altLang="zh-TW" dirty="0" smtClean="0"/>
              <a:t>In NRGNN, this method do not correct noisy labels. Simply increase the s/n ratio.</a:t>
            </a:r>
          </a:p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5"/>
          <a:srcRect t="10929"/>
          <a:stretch/>
        </p:blipFill>
        <p:spPr>
          <a:xfrm>
            <a:off x="116075" y="2339340"/>
            <a:ext cx="4932101" cy="245496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5"/>
          <a:srcRect l="74123" t="13774" r="9654" b="56920"/>
          <a:stretch/>
        </p:blipFill>
        <p:spPr>
          <a:xfrm>
            <a:off x="3756660" y="1503181"/>
            <a:ext cx="800100" cy="80772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5"/>
          <a:srcRect l="64699" t="19776" r="25259" b="61148"/>
          <a:stretch/>
        </p:blipFill>
        <p:spPr>
          <a:xfrm>
            <a:off x="3282352" y="1706880"/>
            <a:ext cx="495300" cy="52578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430780" y="1417320"/>
            <a:ext cx="906780" cy="17907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4888082" y="1778090"/>
            <a:ext cx="3996838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accent4"/>
              </a:buClr>
              <a:buSzPts val="2000"/>
              <a:buFont typeface="Roboto Condensed Light"/>
              <a:buChar char="▰"/>
            </a:pPr>
            <a:r>
              <a:rPr lang="en-US" altLang="zh-TW" sz="2000" dirty="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Train two random initial models and predict class for label nodes. If the labels is inconsistent then flip this label to unknown class.</a:t>
            </a:r>
          </a:p>
          <a:p>
            <a:pPr marL="457200" indent="-355600">
              <a:spcBef>
                <a:spcPts val="600"/>
              </a:spcBef>
              <a:buClr>
                <a:schemeClr val="accent4"/>
              </a:buClr>
              <a:buSzPts val="2000"/>
              <a:buFont typeface="Roboto Condensed Light"/>
              <a:buChar char="▰"/>
            </a:pPr>
            <a:r>
              <a:rPr lang="en-US" altLang="zh-TW" sz="2000" dirty="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Aggregate node features in same class as feature centroid. </a:t>
            </a:r>
          </a:p>
          <a:p>
            <a:pPr marL="457200" indent="-355600">
              <a:spcBef>
                <a:spcPts val="600"/>
              </a:spcBef>
              <a:buClr>
                <a:schemeClr val="accent4"/>
              </a:buClr>
              <a:buSzPts val="2000"/>
              <a:buFont typeface="Roboto Condensed Light"/>
              <a:buChar char="▰"/>
            </a:pPr>
            <a:r>
              <a:rPr lang="en-US" altLang="zh-TW" sz="2000" dirty="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Assign new label for flipped noisy node according to the max similarity with feature centroid</a:t>
            </a:r>
            <a:r>
              <a:rPr lang="en-US" altLang="zh-TW" sz="2000" dirty="0" smtClean="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accent4"/>
              </a:buClr>
              <a:buSzPts val="2000"/>
              <a:buFont typeface="Roboto Condensed Light"/>
              <a:buChar char="▰"/>
            </a:pPr>
            <a:r>
              <a:rPr lang="en-US" altLang="zh-TW" sz="2000" dirty="0" smtClean="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Accuracy as evaluation metric</a:t>
            </a:r>
            <a:endParaRPr lang="zh-TW" altLang="en-US" sz="2000" dirty="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287994" y="1117163"/>
            <a:ext cx="24705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u="sng" dirty="0" smtClean="0"/>
              <a:t>Consistency regularization</a:t>
            </a:r>
            <a:endParaRPr lang="zh-TW" altLang="en-US" b="1" u="sng" dirty="0"/>
          </a:p>
        </p:txBody>
      </p:sp>
      <p:pic>
        <p:nvPicPr>
          <p:cNvPr id="13" name="音訊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3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1182"/>
    </mc:Choice>
    <mc:Fallback xmlns="">
      <p:transition advTm="121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Expected Time Schedule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cxnSp>
        <p:nvCxnSpPr>
          <p:cNvPr id="19" name="直線接點 18"/>
          <p:cNvCxnSpPr/>
          <p:nvPr/>
        </p:nvCxnSpPr>
        <p:spPr>
          <a:xfrm flipV="1">
            <a:off x="495300" y="3253740"/>
            <a:ext cx="8229115" cy="16059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橢圓 20"/>
          <p:cNvSpPr/>
          <p:nvPr/>
        </p:nvSpPr>
        <p:spPr>
          <a:xfrm>
            <a:off x="2231106" y="3124200"/>
            <a:ext cx="259080" cy="2590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橢圓 21"/>
          <p:cNvSpPr/>
          <p:nvPr/>
        </p:nvSpPr>
        <p:spPr>
          <a:xfrm>
            <a:off x="7848787" y="3114943"/>
            <a:ext cx="259080" cy="2590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文字方塊 22"/>
          <p:cNvSpPr txBox="1"/>
          <p:nvPr/>
        </p:nvSpPr>
        <p:spPr>
          <a:xfrm>
            <a:off x="7688525" y="3462458"/>
            <a:ext cx="5501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6/12</a:t>
            </a:r>
            <a:endParaRPr lang="zh-TW" altLang="en-US" sz="16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2071544" y="3457871"/>
            <a:ext cx="5501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5/18</a:t>
            </a:r>
            <a:endParaRPr lang="zh-TW" altLang="en-US" sz="16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455145" y="2889222"/>
            <a:ext cx="17861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Run NRGNN code 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橢圓 28"/>
          <p:cNvSpPr/>
          <p:nvPr/>
        </p:nvSpPr>
        <p:spPr>
          <a:xfrm>
            <a:off x="4616015" y="3140259"/>
            <a:ext cx="259080" cy="2590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/>
          <p:cNvSpPr txBox="1"/>
          <p:nvPr/>
        </p:nvSpPr>
        <p:spPr>
          <a:xfrm>
            <a:off x="4521776" y="3474718"/>
            <a:ext cx="4475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6/1</a:t>
            </a:r>
            <a:endParaRPr lang="zh-TW" altLang="en-US" sz="16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400654" y="2278512"/>
            <a:ext cx="230483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feature centroid aggregate</a:t>
            </a:r>
          </a:p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perturbation</a:t>
            </a:r>
            <a:endParaRPr lang="zh-TW" altLang="en-US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6293003" y="3457871"/>
            <a:ext cx="5501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6/10</a:t>
            </a:r>
            <a:endParaRPr lang="zh-TW" altLang="en-US" sz="16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橢圓 32"/>
          <p:cNvSpPr/>
          <p:nvPr/>
        </p:nvSpPr>
        <p:spPr>
          <a:xfrm>
            <a:off x="6395149" y="3124200"/>
            <a:ext cx="259080" cy="2590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/>
          <p:cNvSpPr/>
          <p:nvPr/>
        </p:nvSpPr>
        <p:spPr>
          <a:xfrm>
            <a:off x="4970334" y="2492320"/>
            <a:ext cx="12496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 the model and test in dataset</a:t>
            </a:r>
            <a:endParaRPr lang="zh-TW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6654229" y="2492320"/>
            <a:ext cx="12496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writing and ablation study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音訊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6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668"/>
    </mc:Choice>
    <mc:Fallback xmlns="">
      <p:transition advTm="5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503" name="Google Shape;503;p34"/>
          <p:cNvSpPr txBox="1">
            <a:spLocks noGrp="1"/>
          </p:cNvSpPr>
          <p:nvPr>
            <p:ph type="ctrTitle" idx="4294967295"/>
          </p:nvPr>
        </p:nvSpPr>
        <p:spPr>
          <a:xfrm>
            <a:off x="1275150" y="236440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5"/>
                </a:solidFill>
              </a:rPr>
              <a:t>THANKS!</a:t>
            </a:r>
            <a:endParaRPr sz="6000">
              <a:solidFill>
                <a:schemeClr val="accent5"/>
              </a:solidFill>
            </a:endParaRPr>
          </a:p>
        </p:txBody>
      </p:sp>
      <p:pic>
        <p:nvPicPr>
          <p:cNvPr id="2" name="音訊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28"/>
    </mc:Choice>
    <mc:Fallback xmlns="">
      <p:transition advTm="1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Motivations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9" name="矩形 8"/>
          <p:cNvSpPr/>
          <p:nvPr/>
        </p:nvSpPr>
        <p:spPr>
          <a:xfrm>
            <a:off x="283715" y="1028178"/>
            <a:ext cx="834908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1800" dirty="0" smtClean="0"/>
              <a:t>The graph with noisy and limited labels could significantly degrade the performance of GNNs for semi-supervised node classification</a:t>
            </a:r>
          </a:p>
          <a:p>
            <a:pPr marL="342900" indent="-342900">
              <a:buAutoNum type="arabicPeriod"/>
            </a:pPr>
            <a:r>
              <a:rPr lang="en-US" altLang="zh-TW" sz="1800" b="1" dirty="0" smtClean="0"/>
              <a:t>How would noisy labels affect the analysis of graph?</a:t>
            </a:r>
          </a:p>
          <a:p>
            <a:pPr marL="631825" lvl="3" indent="-285750">
              <a:buFontTx/>
              <a:buChar char="-"/>
            </a:pPr>
            <a:r>
              <a:rPr lang="en-US" altLang="zh-TW" sz="1800" dirty="0" smtClean="0"/>
              <a:t>Because of the limitation of labels node numbers and noisy labels, the training may </a:t>
            </a:r>
            <a:r>
              <a:rPr lang="en-US" altLang="zh-TW" sz="1800" dirty="0" err="1" smtClean="0"/>
              <a:t>overfit</a:t>
            </a:r>
            <a:r>
              <a:rPr lang="en-US" altLang="zh-TW" sz="1800" dirty="0" smtClean="0"/>
              <a:t> to noisy labels and result in poor generalization.</a:t>
            </a:r>
          </a:p>
          <a:p>
            <a:pPr marL="631825" lvl="3" indent="-285750">
              <a:buFontTx/>
              <a:buChar char="-"/>
            </a:pPr>
            <a:r>
              <a:rPr lang="en-US" altLang="zh-TW" sz="1800" dirty="0" smtClean="0"/>
              <a:t>Sparsely labeled graph &amp; message passing to unlabeled neighbors</a:t>
            </a:r>
          </a:p>
          <a:p>
            <a:pPr marL="346075" lvl="3"/>
            <a:r>
              <a:rPr lang="en-US" altLang="zh-TW" sz="1800" dirty="0" smtClean="0"/>
              <a:t>→ could not modified the noisy labels and affect by these samples easily</a:t>
            </a:r>
            <a:endParaRPr lang="zh-TW" altLang="en-US" sz="1800" dirty="0"/>
          </a:p>
        </p:txBody>
      </p:sp>
      <p:sp>
        <p:nvSpPr>
          <p:cNvPr id="40" name="文字方塊 39"/>
          <p:cNvSpPr txBox="1"/>
          <p:nvPr/>
        </p:nvSpPr>
        <p:spPr>
          <a:xfrm>
            <a:off x="2935446" y="3105949"/>
            <a:ext cx="5080793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/>
              <a:t>For unknown label node D in </a:t>
            </a:r>
            <a:r>
              <a:rPr lang="en-US" altLang="zh-TW" dirty="0"/>
              <a:t>this </a:t>
            </a:r>
            <a:r>
              <a:rPr lang="en-US" altLang="zh-TW" dirty="0" smtClean="0"/>
              <a:t>graph, its neighbor B is a noisy label which could negatively affect classification result.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/>
              <a:t>D: 1/3 probability would be misclassify to class 1 because of noisy label B and this could be more significant when the neighbors of unknown node are little.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/>
              <a:t>Because node G links with only two nodes, if one of the neighbors is noisy the prediction would be poor.</a:t>
            </a:r>
            <a:endParaRPr lang="zh-TW" altLang="en-US" dirty="0"/>
          </a:p>
          <a:p>
            <a:r>
              <a:rPr lang="en-US" altLang="zh-TW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TW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3" name="群組 52"/>
          <p:cNvGrpSpPr/>
          <p:nvPr/>
        </p:nvGrpSpPr>
        <p:grpSpPr>
          <a:xfrm>
            <a:off x="221394" y="2974684"/>
            <a:ext cx="2430655" cy="2168816"/>
            <a:chOff x="1208946" y="3006480"/>
            <a:chExt cx="2430655" cy="2168816"/>
          </a:xfrm>
        </p:grpSpPr>
        <p:sp>
          <p:nvSpPr>
            <p:cNvPr id="3" name="橢圓 2"/>
            <p:cNvSpPr/>
            <p:nvPr/>
          </p:nvSpPr>
          <p:spPr>
            <a:xfrm>
              <a:off x="1512000" y="3417951"/>
              <a:ext cx="216000" cy="230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solidFill>
                    <a:schemeClr val="tx1"/>
                  </a:solidFill>
                </a:rPr>
                <a:t>A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橢圓 11"/>
            <p:cNvSpPr/>
            <p:nvPr/>
          </p:nvSpPr>
          <p:spPr>
            <a:xfrm>
              <a:off x="2427600" y="3187551"/>
              <a:ext cx="216000" cy="230400"/>
            </a:xfrm>
            <a:prstGeom prst="ellipse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solidFill>
                    <a:schemeClr val="tx1"/>
                  </a:solidFill>
                </a:rPr>
                <a:t>B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橢圓 12"/>
            <p:cNvSpPr/>
            <p:nvPr/>
          </p:nvSpPr>
          <p:spPr>
            <a:xfrm>
              <a:off x="1404000" y="3825600"/>
              <a:ext cx="216000" cy="230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solidFill>
                    <a:schemeClr val="tx1"/>
                  </a:solidFill>
                </a:rPr>
                <a:t>C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橢圓 13"/>
            <p:cNvSpPr/>
            <p:nvPr/>
          </p:nvSpPr>
          <p:spPr>
            <a:xfrm>
              <a:off x="2743932" y="3732801"/>
              <a:ext cx="216000" cy="230400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solidFill>
                    <a:schemeClr val="tx1"/>
                  </a:solidFill>
                </a:rPr>
                <a:t>D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橢圓 14"/>
            <p:cNvSpPr/>
            <p:nvPr/>
          </p:nvSpPr>
          <p:spPr>
            <a:xfrm>
              <a:off x="1861800" y="4406100"/>
              <a:ext cx="216000" cy="230400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solidFill>
                    <a:schemeClr val="tx1"/>
                  </a:solidFill>
                </a:rPr>
                <a:t>E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橢圓 15"/>
            <p:cNvSpPr/>
            <p:nvPr/>
          </p:nvSpPr>
          <p:spPr>
            <a:xfrm>
              <a:off x="2559564" y="4209440"/>
              <a:ext cx="216000" cy="230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solidFill>
                    <a:schemeClr val="tx1"/>
                  </a:solidFill>
                </a:rPr>
                <a:t>F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直線接點 16"/>
            <p:cNvCxnSpPr>
              <a:stCxn id="3" idx="4"/>
              <a:endCxn id="13" idx="0"/>
            </p:cNvCxnSpPr>
            <p:nvPr/>
          </p:nvCxnSpPr>
          <p:spPr>
            <a:xfrm flipH="1">
              <a:off x="1512000" y="3648351"/>
              <a:ext cx="108000" cy="1772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>
              <a:stCxn id="3" idx="6"/>
              <a:endCxn id="12" idx="2"/>
            </p:cNvCxnSpPr>
            <p:nvPr/>
          </p:nvCxnSpPr>
          <p:spPr>
            <a:xfrm flipV="1">
              <a:off x="1728000" y="3302751"/>
              <a:ext cx="699600" cy="230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接點 20"/>
            <p:cNvCxnSpPr>
              <a:stCxn id="3" idx="5"/>
              <a:endCxn id="14" idx="2"/>
            </p:cNvCxnSpPr>
            <p:nvPr/>
          </p:nvCxnSpPr>
          <p:spPr>
            <a:xfrm>
              <a:off x="1696368" y="3614610"/>
              <a:ext cx="1047564" cy="2333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接點 21"/>
            <p:cNvCxnSpPr>
              <a:stCxn id="12" idx="5"/>
              <a:endCxn id="14" idx="1"/>
            </p:cNvCxnSpPr>
            <p:nvPr/>
          </p:nvCxnSpPr>
          <p:spPr>
            <a:xfrm>
              <a:off x="2611968" y="3384210"/>
              <a:ext cx="163596" cy="3823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接點 24"/>
            <p:cNvCxnSpPr>
              <a:stCxn id="15" idx="6"/>
              <a:endCxn id="16" idx="2"/>
            </p:cNvCxnSpPr>
            <p:nvPr/>
          </p:nvCxnSpPr>
          <p:spPr>
            <a:xfrm flipV="1">
              <a:off x="2077800" y="4324640"/>
              <a:ext cx="481764" cy="1966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橢圓 27"/>
            <p:cNvSpPr/>
            <p:nvPr/>
          </p:nvSpPr>
          <p:spPr>
            <a:xfrm>
              <a:off x="1458000" y="4836900"/>
              <a:ext cx="216000" cy="2304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solidFill>
                    <a:schemeClr val="tx1"/>
                  </a:solidFill>
                </a:rPr>
                <a:t>G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橢圓 28"/>
            <p:cNvSpPr/>
            <p:nvPr/>
          </p:nvSpPr>
          <p:spPr>
            <a:xfrm>
              <a:off x="3149328" y="4094240"/>
              <a:ext cx="216000" cy="230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solidFill>
                    <a:schemeClr val="tx1"/>
                  </a:solidFill>
                </a:rPr>
                <a:t>H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橢圓 29"/>
            <p:cNvSpPr/>
            <p:nvPr/>
          </p:nvSpPr>
          <p:spPr>
            <a:xfrm>
              <a:off x="3257328" y="4534200"/>
              <a:ext cx="216000" cy="230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solidFill>
                    <a:schemeClr val="tx1"/>
                  </a:solidFill>
                </a:rPr>
                <a:t>I</a:t>
              </a:r>
              <a:endParaRPr lang="zh-TW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1" name="直線接點 30"/>
            <p:cNvCxnSpPr>
              <a:stCxn id="28" idx="7"/>
              <a:endCxn id="15" idx="3"/>
            </p:cNvCxnSpPr>
            <p:nvPr/>
          </p:nvCxnSpPr>
          <p:spPr>
            <a:xfrm flipV="1">
              <a:off x="1642368" y="4602759"/>
              <a:ext cx="251064" cy="2678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接點 33"/>
            <p:cNvCxnSpPr>
              <a:stCxn id="30" idx="2"/>
              <a:endCxn id="16" idx="5"/>
            </p:cNvCxnSpPr>
            <p:nvPr/>
          </p:nvCxnSpPr>
          <p:spPr>
            <a:xfrm flipH="1" flipV="1">
              <a:off x="2743932" y="4406099"/>
              <a:ext cx="513396" cy="2433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接點 36"/>
            <p:cNvCxnSpPr>
              <a:stCxn id="29" idx="2"/>
              <a:endCxn id="16" idx="6"/>
            </p:cNvCxnSpPr>
            <p:nvPr/>
          </p:nvCxnSpPr>
          <p:spPr>
            <a:xfrm flipH="1">
              <a:off x="2775564" y="4209440"/>
              <a:ext cx="373764" cy="115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字方塊 40"/>
            <p:cNvSpPr txBox="1"/>
            <p:nvPr/>
          </p:nvSpPr>
          <p:spPr>
            <a:xfrm>
              <a:off x="1208946" y="3825600"/>
              <a:ext cx="2057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50" dirty="0" smtClean="0"/>
                <a:t>1</a:t>
              </a:r>
              <a:endParaRPr lang="zh-TW" altLang="en-US" sz="1050" dirty="0"/>
            </a:p>
          </p:txBody>
        </p:sp>
        <p:sp>
          <p:nvSpPr>
            <p:cNvPr id="42" name="文字方塊 41"/>
            <p:cNvSpPr txBox="1"/>
            <p:nvPr/>
          </p:nvSpPr>
          <p:spPr>
            <a:xfrm>
              <a:off x="2481480" y="3006480"/>
              <a:ext cx="189324" cy="26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50" dirty="0" smtClean="0"/>
                <a:t>1</a:t>
              </a:r>
              <a:endParaRPr lang="zh-TW" altLang="en-US" sz="1050" dirty="0"/>
            </a:p>
          </p:txBody>
        </p:sp>
        <p:sp>
          <p:nvSpPr>
            <p:cNvPr id="43" name="文字方塊 42"/>
            <p:cNvSpPr txBox="1"/>
            <p:nvPr/>
          </p:nvSpPr>
          <p:spPr>
            <a:xfrm>
              <a:off x="3149328" y="3843050"/>
              <a:ext cx="2057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50" dirty="0" smtClean="0"/>
                <a:t>1</a:t>
              </a:r>
              <a:endParaRPr lang="zh-TW" altLang="en-US" sz="1050" dirty="0"/>
            </a:p>
          </p:txBody>
        </p:sp>
        <p:sp>
          <p:nvSpPr>
            <p:cNvPr id="44" name="文字方塊 43"/>
            <p:cNvSpPr txBox="1"/>
            <p:nvPr/>
          </p:nvSpPr>
          <p:spPr>
            <a:xfrm>
              <a:off x="1385766" y="4609390"/>
              <a:ext cx="2057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50" dirty="0" smtClean="0"/>
                <a:t>1</a:t>
              </a:r>
              <a:endParaRPr lang="zh-TW" altLang="en-US" sz="1050" dirty="0"/>
            </a:p>
          </p:txBody>
        </p:sp>
        <p:sp>
          <p:nvSpPr>
            <p:cNvPr id="45" name="文字方塊 44"/>
            <p:cNvSpPr txBox="1"/>
            <p:nvPr/>
          </p:nvSpPr>
          <p:spPr>
            <a:xfrm>
              <a:off x="1484796" y="3167017"/>
              <a:ext cx="2057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50" dirty="0" smtClean="0"/>
                <a:t>0</a:t>
              </a:r>
              <a:endParaRPr lang="zh-TW" altLang="en-US" sz="1050" dirty="0"/>
            </a:p>
          </p:txBody>
        </p:sp>
        <p:sp>
          <p:nvSpPr>
            <p:cNvPr id="46" name="文字方塊 45"/>
            <p:cNvSpPr txBox="1"/>
            <p:nvPr/>
          </p:nvSpPr>
          <p:spPr>
            <a:xfrm>
              <a:off x="2375298" y="4047810"/>
              <a:ext cx="2057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50" dirty="0" smtClean="0"/>
                <a:t>0</a:t>
              </a:r>
              <a:endParaRPr lang="zh-TW" altLang="en-US" sz="1050" dirty="0"/>
            </a:p>
          </p:txBody>
        </p:sp>
        <p:sp>
          <p:nvSpPr>
            <p:cNvPr id="47" name="文字方塊 46"/>
            <p:cNvSpPr txBox="1"/>
            <p:nvPr/>
          </p:nvSpPr>
          <p:spPr>
            <a:xfrm>
              <a:off x="3433376" y="4625890"/>
              <a:ext cx="2057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50" dirty="0" smtClean="0"/>
                <a:t>1</a:t>
              </a:r>
              <a:endParaRPr lang="zh-TW" altLang="en-US" sz="1050" dirty="0"/>
            </a:p>
          </p:txBody>
        </p:sp>
        <p:cxnSp>
          <p:nvCxnSpPr>
            <p:cNvPr id="48" name="直線接點 47"/>
            <p:cNvCxnSpPr>
              <a:stCxn id="16" idx="7"/>
              <a:endCxn id="14" idx="4"/>
            </p:cNvCxnSpPr>
            <p:nvPr/>
          </p:nvCxnSpPr>
          <p:spPr>
            <a:xfrm flipV="1">
              <a:off x="2743932" y="3963201"/>
              <a:ext cx="108000" cy="2799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文字方塊 51"/>
            <p:cNvSpPr txBox="1"/>
            <p:nvPr/>
          </p:nvSpPr>
          <p:spPr>
            <a:xfrm>
              <a:off x="2069941" y="4867519"/>
              <a:ext cx="15696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/>
                <a:t>Noisy label: B, G </a:t>
              </a:r>
              <a:endParaRPr lang="zh-TW" altLang="en-US" dirty="0"/>
            </a:p>
          </p:txBody>
        </p:sp>
      </p:grpSp>
      <p:pic>
        <p:nvPicPr>
          <p:cNvPr id="54" name="音訊 5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7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3296"/>
    </mc:Choice>
    <mc:Fallback xmlns="">
      <p:transition advTm="103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Statement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/>
              <p:cNvSpPr txBox="1"/>
              <p:nvPr/>
            </p:nvSpPr>
            <p:spPr>
              <a:xfrm>
                <a:off x="160020" y="1101163"/>
                <a:ext cx="7536180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2000" b="0" i="0" smtClean="0">
                          <a:latin typeface="Cambria Math" panose="02040503050406030204" pitchFamily="18" charset="0"/>
                        </a:rPr>
                        <m:t>Given</m:t>
                      </m:r>
                      <m:r>
                        <a:rPr lang="en-US" altLang="zh-TW" sz="20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TW" sz="2000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altLang="zh-TW" sz="20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TW" sz="2000" b="0" i="0" smtClean="0">
                          <a:latin typeface="Cambria Math" panose="02040503050406030204" pitchFamily="18" charset="0"/>
                        </a:rPr>
                        <m:t>graph</m:t>
                      </m:r>
                      <m:r>
                        <a:rPr lang="en-US" altLang="zh-TW" sz="20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TW" altLang="en-US" sz="2000" b="0" i="1" smtClean="0">
                          <a:latin typeface="Cambria Math" panose="02040503050406030204" pitchFamily="18" charset="0"/>
                        </a:rPr>
                        <m:t>𝒢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TW" altLang="en-US" sz="2000" b="0" i="1" smtClean="0">
                              <a:latin typeface="Cambria Math" panose="02040503050406030204" pitchFamily="18" charset="0"/>
                            </a:rPr>
                            <m:t>𝒱</m:t>
                          </m:r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ℰ</m:t>
                          </m:r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zh-TW" alt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𝒳</m:t>
                          </m:r>
                        </m:e>
                      </m:d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𝑤𝑖𝑡h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𝑠𝑚𝑎𝑙𝑙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𝑠𝑒𝑡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𝑜𝑓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𝑛𝑜𝑑𝑒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𝒱</m:t>
                          </m:r>
                        </m:e>
                        <m:sub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ℒ</m:t>
                          </m:r>
                        </m:sub>
                      </m:sSub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</m:t>
                      </m:r>
                      <m:r>
                        <a:rPr lang="zh-TW" altLang="en-US" sz="2000" i="1">
                          <a:latin typeface="Cambria Math" panose="02040503050406030204" pitchFamily="18" charset="0"/>
                        </a:rPr>
                        <m:t>𝒱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zh-TW" sz="2000" b="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𝑝𝑟𝑜𝑣𝑖𝑑𝑒𝑑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𝑤𝑖𝑡h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𝑛𝑜𝑖𝑠𝑦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𝑙𝑎𝑏𝑒𝑙𝑠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TW" altLang="en-US" sz="2000" b="0" i="1" smtClean="0">
                              <a:latin typeface="Cambria Math" panose="02040503050406030204" pitchFamily="18" charset="0"/>
                            </a:rPr>
                            <m:t>𝓎</m:t>
                          </m:r>
                        </m:e>
                        <m:sub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b>
                      </m:sSub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en-US" altLang="zh-TW" sz="2000" b="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𝑤𝑒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𝑎𝑖𝑚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𝑙𝑒𝑎𝑟𝑛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𝑟𝑜𝑏𝑢𝑠𝑡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𝐺𝑁𝑁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zh-TW" sz="2000" b="0" i="1" dirty="0" smtClean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𝑤h𝑖𝑐h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𝑝𝑟𝑒𝑑𝑖𝑐𝑡𝑠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𝑡𝑟𝑢𝑒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𝑙𝑎𝑏𝑒𝑙𝑠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𝑢𝑛𝑙𝑎𝑏𝑙𝑒𝑑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𝑛𝑜𝑑𝑒𝑠</m:t>
                    </m:r>
                  </m:oMath>
                </a14:m>
                <a:r>
                  <a:rPr lang="en-US" altLang="zh-TW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zh-TW" altLang="en-US" sz="2000" i="1">
                              <a:latin typeface="Cambria Math" panose="02040503050406030204" pitchFamily="18" charset="0"/>
                            </a:rPr>
                            <m:t>𝒢</m:t>
                          </m:r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2000" i="1">
                                  <a:latin typeface="Cambria Math" panose="02040503050406030204" pitchFamily="18" charset="0"/>
                                </a:rPr>
                                <m:t>𝓎</m:t>
                              </m:r>
                            </m:e>
                            <m:sub>
                              <m: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</m:e>
                      </m:d>
                      <m:r>
                        <a:rPr lang="en-US" altLang="zh-TW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→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altLang="zh-TW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TW" altLang="en-US" sz="2000" i="1">
                                  <a:latin typeface="Cambria Math" panose="02040503050406030204" pitchFamily="18" charset="0"/>
                                </a:rPr>
                                <m:t>𝓎</m:t>
                              </m:r>
                            </m:e>
                            <m:sub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sub>
                          </m:sSub>
                        </m:e>
                      </m:acc>
                    </m:oMath>
                  </m:oMathPara>
                </a14:m>
                <a:endParaRPr lang="en-US" altLang="zh-TW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𝑡h𝑒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𝑓𝑢𝑛𝑐𝑡𝑖𝑜𝑛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𝑤𝑒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𝑎𝑖𝑚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𝑡𝑜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𝑙𝑒𝑎𝑟𝑛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𝑎𝑛𝑑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 </m:t>
                      </m:r>
                    </m:oMath>
                  </m:oMathPara>
                </a14:m>
                <a:endParaRPr lang="en-US" altLang="zh-TW" sz="2000" b="0" i="1" dirty="0" smtClean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TW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altLang="zh-TW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TW" altLang="en-US" sz="2000" i="1">
                                <a:latin typeface="Cambria Math" panose="02040503050406030204" pitchFamily="18" charset="0"/>
                              </a:rPr>
                              <m:t>𝓎</m:t>
                            </m:r>
                          </m:e>
                          <m:sub>
                            <m:r>
                              <a:rPr lang="en-US" altLang="zh-TW" sz="2000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</m:e>
                    </m:acc>
                    <m:r>
                      <a:rPr lang="en-US" altLang="zh-TW" sz="2000" b="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𝑠𝑒𝑡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𝑝𝑟𝑒𝑑𝑖𝑐𝑡𝑒𝑑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𝑙𝑎𝑏𝑒𝑙𝑠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𝑢𝑛𝑙𝑎𝑏𝑒𝑙𝑒𝑑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𝑛𝑜𝑑𝑒𝑠</m:t>
                    </m:r>
                    <m:r>
                      <a:rPr lang="en-US" altLang="zh-TW" sz="20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altLang="zh-TW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文字方塊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020" y="1101163"/>
                <a:ext cx="7536180" cy="2246769"/>
              </a:xfrm>
              <a:prstGeom prst="rect">
                <a:avLst/>
              </a:prstGeom>
              <a:blipFill>
                <a:blip r:embed="rId4"/>
                <a:stretch>
                  <a:fillRect l="-323" b="-217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/>
          <p:cNvSpPr/>
          <p:nvPr/>
        </p:nvSpPr>
        <p:spPr>
          <a:xfrm>
            <a:off x="3665220" y="3885184"/>
            <a:ext cx="1158240" cy="8991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solidFill>
                  <a:schemeClr val="tx1"/>
                </a:solidFill>
              </a:rPr>
              <a:t>f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112520" y="3822939"/>
            <a:ext cx="23262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/>
              <a:t>Sparsely labeled Graph</a:t>
            </a:r>
            <a:endParaRPr lang="zh-TW" altLang="en-US" sz="1600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1563785" y="4508038"/>
            <a:ext cx="12875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/>
              <a:t>Noisy labels</a:t>
            </a:r>
            <a:endParaRPr lang="zh-TW" altLang="en-US" sz="1600" dirty="0"/>
          </a:p>
        </p:txBody>
      </p:sp>
      <p:sp>
        <p:nvSpPr>
          <p:cNvPr id="9" name="加號 8"/>
          <p:cNvSpPr/>
          <p:nvPr/>
        </p:nvSpPr>
        <p:spPr>
          <a:xfrm>
            <a:off x="2014803" y="4186920"/>
            <a:ext cx="385497" cy="29569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向右箭號 14"/>
          <p:cNvSpPr/>
          <p:nvPr/>
        </p:nvSpPr>
        <p:spPr>
          <a:xfrm>
            <a:off x="3305448" y="4260842"/>
            <a:ext cx="266700" cy="147845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5366165" y="4161493"/>
            <a:ext cx="26805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/>
              <a:t>Predict for unlabeled nodes</a:t>
            </a:r>
            <a:endParaRPr lang="zh-TW" altLang="en-US" sz="1600" dirty="0"/>
          </a:p>
        </p:txBody>
      </p:sp>
      <p:sp>
        <p:nvSpPr>
          <p:cNvPr id="18" name="向右箭號 17"/>
          <p:cNvSpPr/>
          <p:nvPr/>
        </p:nvSpPr>
        <p:spPr>
          <a:xfrm>
            <a:off x="4983532" y="4256847"/>
            <a:ext cx="266700" cy="147845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6" name="音訊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24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6677"/>
    </mc:Choice>
    <mc:Fallback xmlns="">
      <p:transition advTm="26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83714" y="255439"/>
            <a:ext cx="5994685" cy="568310"/>
          </a:xfrm>
        </p:spPr>
        <p:txBody>
          <a:bodyPr/>
          <a:lstStyle/>
          <a:p>
            <a:r>
              <a:rPr lang="en-US" altLang="zh-TW" dirty="0"/>
              <a:t>Technical Challenges 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11" name="矩形 10"/>
          <p:cNvSpPr/>
          <p:nvPr/>
        </p:nvSpPr>
        <p:spPr>
          <a:xfrm>
            <a:off x="283714" y="1119618"/>
            <a:ext cx="834908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1800" dirty="0"/>
              <a:t>Prior works: </a:t>
            </a:r>
          </a:p>
          <a:p>
            <a:pPr marL="285750" lvl="4" indent="3175">
              <a:buFont typeface="Arial" panose="020B0604020202020204" pitchFamily="34" charset="0"/>
              <a:buChar char="•"/>
            </a:pPr>
            <a:r>
              <a:rPr lang="en-US" altLang="zh-TW" sz="1800" dirty="0" smtClean="0"/>
              <a:t> Assumption: large amount of noisy labels → knowing noise distribution and try to sample correct </a:t>
            </a:r>
            <a:r>
              <a:rPr lang="en-US" altLang="zh-TW" sz="1800" dirty="0" err="1" smtClean="0"/>
              <a:t>lables</a:t>
            </a:r>
            <a:endParaRPr lang="en-US" altLang="zh-TW" sz="1800" dirty="0" smtClean="0"/>
          </a:p>
          <a:p>
            <a:pPr marL="285750" lvl="3" indent="3175">
              <a:buFont typeface="Arial" panose="020B0604020202020204" pitchFamily="34" charset="0"/>
              <a:buChar char="•"/>
            </a:pPr>
            <a:r>
              <a:rPr lang="en-US" altLang="zh-TW" sz="1800" dirty="0" smtClean="0"/>
              <a:t> </a:t>
            </a:r>
            <a:r>
              <a:rPr lang="en-US" altLang="zh-TW" sz="1800" dirty="0" err="1" smtClean="0"/>
              <a:t>i.i.d</a:t>
            </a:r>
            <a:r>
              <a:rPr lang="en-US" altLang="zh-TW" sz="1800" dirty="0" smtClean="0"/>
              <a:t> data: most of studies focus on convolution based networks can not handle information propagation of noisy labels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1800" dirty="0" smtClean="0"/>
              <a:t>The topic of robust model focus on develop a robust GNN dealing with limited labeled data and noisy data.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1800" dirty="0" smtClean="0"/>
              <a:t>However, there are some problems need to be solved:</a:t>
            </a:r>
          </a:p>
          <a:p>
            <a:pPr marL="288925"/>
            <a:r>
              <a:rPr lang="en-US" altLang="zh-TW" sz="1800" dirty="0" smtClean="0"/>
              <a:t>1. It is hard to identify the noisy label.</a:t>
            </a:r>
          </a:p>
          <a:p>
            <a:pPr marL="288925"/>
            <a:r>
              <a:rPr lang="en-US" altLang="zh-TW" sz="1800" dirty="0" smtClean="0"/>
              <a:t>2. Numbers of links between unlabeled nodes and labeled nodes could affect the prediction (s/n ratio)</a:t>
            </a:r>
          </a:p>
        </p:txBody>
      </p:sp>
      <p:pic>
        <p:nvPicPr>
          <p:cNvPr id="13" name="音訊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9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9253"/>
    </mc:Choice>
    <mc:Fallback xmlns="">
      <p:transition advTm="89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8110" y="823749"/>
            <a:ext cx="8329725" cy="3447152"/>
          </a:xfrm>
        </p:spPr>
        <p:txBody>
          <a:bodyPr/>
          <a:lstStyle/>
          <a:p>
            <a:r>
              <a:rPr lang="en-US" altLang="zh-TW" dirty="0"/>
              <a:t>NRGNN: Learning a Label Noise-Resistant Graph </a:t>
            </a:r>
            <a:r>
              <a:rPr lang="en-US" altLang="zh-TW" dirty="0" smtClean="0"/>
              <a:t>Neural Network </a:t>
            </a:r>
            <a:r>
              <a:rPr lang="en-US" altLang="zh-TW" dirty="0"/>
              <a:t>on Sparsely and Noisily Labeled </a:t>
            </a:r>
            <a:r>
              <a:rPr lang="en-US" altLang="zh-TW" dirty="0" smtClean="0"/>
              <a:t>Graphs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283715" y="255439"/>
            <a:ext cx="5849456" cy="568310"/>
          </a:xfrm>
        </p:spPr>
        <p:txBody>
          <a:bodyPr/>
          <a:lstStyle/>
          <a:p>
            <a:r>
              <a:rPr lang="en-US" altLang="zh-TW" dirty="0"/>
              <a:t>Related </a:t>
            </a:r>
            <a:r>
              <a:rPr lang="en-US" altLang="zh-TW" dirty="0" smtClean="0"/>
              <a:t>Work - 1</a:t>
            </a:r>
            <a:endParaRPr lang="zh-TW" altLang="en-US" dirty="0"/>
          </a:p>
        </p:txBody>
      </p:sp>
      <p:sp>
        <p:nvSpPr>
          <p:cNvPr id="2" name="矩形 1"/>
          <p:cNvSpPr/>
          <p:nvPr/>
        </p:nvSpPr>
        <p:spPr>
          <a:xfrm>
            <a:off x="0" y="4697453"/>
            <a:ext cx="856594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100" dirty="0"/>
              <a:t>[</a:t>
            </a:r>
            <a:r>
              <a:rPr lang="en-US" altLang="zh-TW" sz="1100" dirty="0" smtClean="0"/>
              <a:t>1] E</a:t>
            </a:r>
            <a:r>
              <a:rPr lang="en-US" altLang="zh-TW" sz="1100" dirty="0"/>
              <a:t>. Dai, C. Aggarwal, and S. Wang, “NRGNN: Learning a Label Noise-Resistant Graph Neural Network on Sparsely and Noisily Labeled Graphs</a:t>
            </a:r>
            <a:r>
              <a:rPr lang="en-US" altLang="zh-TW" sz="1100" dirty="0" smtClean="0"/>
              <a:t>,” 2021.</a:t>
            </a:r>
            <a:endParaRPr lang="en-US" altLang="zh-TW" sz="1100" dirty="0">
              <a:effectLst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15" y="1776516"/>
            <a:ext cx="4932101" cy="2756174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5006341" y="1866900"/>
            <a:ext cx="402336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Noise resistant GNN:</a:t>
            </a:r>
          </a:p>
          <a:p>
            <a:pPr marL="342900" indent="-342900">
              <a:buAutoNum type="arabicPeriod"/>
            </a:pPr>
            <a:r>
              <a:rPr lang="en-US" altLang="zh-TW" dirty="0" smtClean="0"/>
              <a:t>Generate links with high feature similarity labeled nodes. Same class nodes should share similar features.</a:t>
            </a:r>
          </a:p>
          <a:p>
            <a:pPr marL="342900" indent="-342900">
              <a:buAutoNum type="arabicPeriod"/>
            </a:pPr>
            <a:r>
              <a:rPr lang="en-US" altLang="zh-TW" dirty="0" smtClean="0"/>
              <a:t>Extend labeled nodes with pseudo labels.</a:t>
            </a:r>
          </a:p>
          <a:p>
            <a:r>
              <a:rPr lang="en-US" altLang="zh-TW" dirty="0" smtClean="0"/>
              <a:t>Overall, this method aim to bring more correct label information for unlabeled nodes.</a:t>
            </a:r>
            <a:endParaRPr lang="zh-TW" altLang="en-US" dirty="0"/>
          </a:p>
        </p:txBody>
      </p:sp>
      <p:pic>
        <p:nvPicPr>
          <p:cNvPr id="10" name="音訊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6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7153"/>
    </mc:Choice>
    <mc:Fallback xmlns="">
      <p:transition advTm="47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54" y="2269829"/>
            <a:ext cx="6119317" cy="195966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Related </a:t>
            </a:r>
            <a:r>
              <a:rPr lang="en-US" altLang="zh-TW" dirty="0" smtClean="0"/>
              <a:t>Work - 2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6" name="矩形 5"/>
          <p:cNvSpPr/>
          <p:nvPr/>
        </p:nvSpPr>
        <p:spPr>
          <a:xfrm>
            <a:off x="0" y="4678140"/>
            <a:ext cx="790194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100" dirty="0"/>
              <a:t>[1] J.-X. </a:t>
            </a:r>
            <a:r>
              <a:rPr lang="en-US" altLang="zh-TW" sz="1100" dirty="0" err="1"/>
              <a:t>Zhong</a:t>
            </a:r>
            <a:r>
              <a:rPr lang="en-US" altLang="zh-TW" sz="1100" dirty="0"/>
              <a:t>, N. Li, W. Kong, S. Liu, T. H. Li, and G. Li, “Graph Convolutional Label Noise Cleaner: Train a Plug-And-Play Action Classifier for Anomaly Detection,” </a:t>
            </a:r>
            <a:r>
              <a:rPr lang="en-US" altLang="zh-TW" sz="1100" dirty="0" smtClean="0"/>
              <a:t>2019 CVPR</a:t>
            </a:r>
            <a:r>
              <a:rPr lang="en-US" altLang="zh-TW" sz="1100" dirty="0"/>
              <a:t>, pp. 1237–1246</a:t>
            </a:r>
            <a:r>
              <a:rPr lang="en-US" altLang="zh-TW" sz="1100" dirty="0" smtClean="0"/>
              <a:t>, 2019.</a:t>
            </a:r>
            <a:endParaRPr lang="en-US" altLang="zh-TW" sz="1100" dirty="0"/>
          </a:p>
        </p:txBody>
      </p:sp>
      <p:sp>
        <p:nvSpPr>
          <p:cNvPr id="7" name="文字版面配置區 2"/>
          <p:cNvSpPr>
            <a:spLocks noGrp="1"/>
          </p:cNvSpPr>
          <p:nvPr>
            <p:ph type="body" idx="1"/>
          </p:nvPr>
        </p:nvSpPr>
        <p:spPr>
          <a:xfrm>
            <a:off x="120854" y="823749"/>
            <a:ext cx="8329725" cy="3447152"/>
          </a:xfrm>
        </p:spPr>
        <p:txBody>
          <a:bodyPr/>
          <a:lstStyle/>
          <a:p>
            <a:r>
              <a:rPr lang="en-US" altLang="zh-TW" dirty="0"/>
              <a:t>Graph Convolutional Label Noise Cleaner: Train a Plug-And-Play Action Classifier for Anomaly Detection</a:t>
            </a:r>
            <a:endParaRPr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518160" y="1554813"/>
            <a:ext cx="7277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Multiple instance learning: positive/negative bags =&gt; noisy data in negative bags </a:t>
            </a:r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8295" y="2228189"/>
            <a:ext cx="2899410" cy="2107727"/>
          </a:xfrm>
          <a:prstGeom prst="rect">
            <a:avLst/>
          </a:prstGeom>
        </p:spPr>
      </p:pic>
      <p:pic>
        <p:nvPicPr>
          <p:cNvPr id="11" name="音訊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5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9717"/>
    </mc:Choice>
    <mc:Fallback xmlns="">
      <p:transition advTm="49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0606" y="1937584"/>
            <a:ext cx="7007236" cy="2698916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Related </a:t>
            </a:r>
            <a:r>
              <a:rPr lang="en-US" altLang="zh-TW" dirty="0" smtClean="0"/>
              <a:t>Work - 3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7" name="文字版面配置區 2"/>
          <p:cNvSpPr>
            <a:spLocks noGrp="1"/>
          </p:cNvSpPr>
          <p:nvPr>
            <p:ph type="body" idx="1"/>
          </p:nvPr>
        </p:nvSpPr>
        <p:spPr>
          <a:xfrm>
            <a:off x="120854" y="823749"/>
            <a:ext cx="8329725" cy="3447152"/>
          </a:xfrm>
        </p:spPr>
        <p:txBody>
          <a:bodyPr/>
          <a:lstStyle/>
          <a:p>
            <a:r>
              <a:rPr lang="en-US" altLang="zh-TW" dirty="0"/>
              <a:t>Unified Robust Training for Graph Neural Networks against Label Noise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191208" y="4839211"/>
            <a:ext cx="841177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100" dirty="0"/>
              <a:t>[1] Y. Li, J. yin, and L. Chen, “Unified Robust Training for Graph Neural Networks against Label Noise,” 2021.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7066" y="1460893"/>
            <a:ext cx="7345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dirty="0" smtClean="0"/>
              <a:t>Random walks to perform label aggregation among nodes with structural proximity</a:t>
            </a:r>
          </a:p>
          <a:p>
            <a:pPr marL="342900" indent="-342900">
              <a:buAutoNum type="arabicPeriod"/>
            </a:pPr>
            <a:r>
              <a:rPr lang="en-US" altLang="zh-TW" dirty="0" smtClean="0"/>
              <a:t>Estimate </a:t>
            </a:r>
            <a:r>
              <a:rPr lang="en-US" altLang="zh-TW" dirty="0"/>
              <a:t>node-level class distribution to guide sample reweighting and label correction</a:t>
            </a:r>
            <a:endParaRPr lang="zh-TW" altLang="en-US" dirty="0"/>
          </a:p>
        </p:txBody>
      </p:sp>
      <p:sp>
        <p:nvSpPr>
          <p:cNvPr id="11" name="向上箭號 10"/>
          <p:cNvSpPr/>
          <p:nvPr/>
        </p:nvSpPr>
        <p:spPr>
          <a:xfrm>
            <a:off x="3296740" y="1984113"/>
            <a:ext cx="152544" cy="24924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890511" y="2041935"/>
            <a:ext cx="52148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dirty="0" smtClean="0"/>
              <a:t>More consistent with nearby labels contribute more gradient</a:t>
            </a:r>
            <a:endParaRPr lang="zh-TW" altLang="en-US" dirty="0"/>
          </a:p>
        </p:txBody>
      </p:sp>
      <p:sp>
        <p:nvSpPr>
          <p:cNvPr id="13" name="向上箭號 12"/>
          <p:cNvSpPr/>
          <p:nvPr/>
        </p:nvSpPr>
        <p:spPr>
          <a:xfrm>
            <a:off x="5230961" y="2349712"/>
            <a:ext cx="118280" cy="20271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1999931" y="4542439"/>
            <a:ext cx="6194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dirty="0" smtClean="0"/>
              <a:t>Correct noisy label by assigning new label consistent with similar nodes</a:t>
            </a:r>
            <a:endParaRPr lang="zh-TW" altLang="en-US" dirty="0"/>
          </a:p>
        </p:txBody>
      </p:sp>
      <p:sp>
        <p:nvSpPr>
          <p:cNvPr id="15" name="向上箭號 14"/>
          <p:cNvSpPr/>
          <p:nvPr/>
        </p:nvSpPr>
        <p:spPr>
          <a:xfrm flipV="1">
            <a:off x="5230961" y="4314135"/>
            <a:ext cx="118280" cy="20271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6" name="音訊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41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6142"/>
    </mc:Choice>
    <mc:Fallback xmlns="">
      <p:transition advTm="96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Dataset 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 dirty="0"/>
          </a:p>
        </p:txBody>
      </p:sp>
      <p:sp>
        <p:nvSpPr>
          <p:cNvPr id="7" name="文字方塊 6"/>
          <p:cNvSpPr txBox="1"/>
          <p:nvPr/>
        </p:nvSpPr>
        <p:spPr>
          <a:xfrm>
            <a:off x="358140" y="94488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800" dirty="0" smtClean="0"/>
              <a:t>Dataset</a:t>
            </a:r>
            <a:r>
              <a:rPr lang="en-US" altLang="zh-TW" sz="1800" dirty="0"/>
              <a:t>: </a:t>
            </a:r>
            <a:r>
              <a:rPr lang="en-US" altLang="zh-TW" sz="1800" dirty="0" err="1"/>
              <a:t>cora</a:t>
            </a:r>
            <a:r>
              <a:rPr lang="en-US" altLang="zh-TW" sz="1800" dirty="0"/>
              <a:t>, </a:t>
            </a:r>
            <a:r>
              <a:rPr lang="en-US" altLang="zh-TW" sz="1800" dirty="0" err="1" smtClean="0"/>
              <a:t>citeseer</a:t>
            </a:r>
            <a:endParaRPr lang="zh-TW" altLang="en-US" sz="1800" dirty="0"/>
          </a:p>
        </p:txBody>
      </p:sp>
      <p:sp>
        <p:nvSpPr>
          <p:cNvPr id="8" name="矩形 7"/>
          <p:cNvSpPr/>
          <p:nvPr/>
        </p:nvSpPr>
        <p:spPr>
          <a:xfrm>
            <a:off x="358140" y="1420297"/>
            <a:ext cx="432522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https://github.com/EnyanDai/NRGNN/tree/main/data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358140" y="1728074"/>
            <a:ext cx="73456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The </a:t>
            </a:r>
            <a:r>
              <a:rPr lang="en-US" altLang="zh-TW" b="1" dirty="0"/>
              <a:t>Cora</a:t>
            </a:r>
            <a:r>
              <a:rPr lang="en-US" altLang="zh-TW" dirty="0"/>
              <a:t> dataset consists of </a:t>
            </a:r>
            <a:r>
              <a:rPr lang="en-US" altLang="zh-TW" b="1" dirty="0"/>
              <a:t>2708</a:t>
            </a:r>
            <a:r>
              <a:rPr lang="en-US" altLang="zh-TW" dirty="0"/>
              <a:t> scientific publications classified into one of </a:t>
            </a:r>
            <a:r>
              <a:rPr lang="en-US" altLang="zh-TW" b="1" dirty="0"/>
              <a:t>seven classes</a:t>
            </a:r>
            <a:r>
              <a:rPr lang="en-US" altLang="zh-TW" dirty="0"/>
              <a:t>. The citation network consists of </a:t>
            </a:r>
            <a:r>
              <a:rPr lang="en-US" altLang="zh-TW" b="1" dirty="0"/>
              <a:t>5429</a:t>
            </a:r>
            <a:r>
              <a:rPr lang="en-US" altLang="zh-TW" dirty="0"/>
              <a:t> links. Each publication in the dataset is described by a 0/1-valued word vector indicating the absence/presence of the corresponding word from the dictionary. The dictionary consists of 1433 unique words</a:t>
            </a:r>
            <a:r>
              <a:rPr lang="en-US" altLang="zh-TW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The </a:t>
            </a:r>
            <a:r>
              <a:rPr lang="en-US" altLang="zh-TW" b="1" dirty="0" err="1"/>
              <a:t>CiteSeer</a:t>
            </a:r>
            <a:r>
              <a:rPr lang="en-US" altLang="zh-TW" dirty="0"/>
              <a:t> dataset consists of </a:t>
            </a:r>
            <a:r>
              <a:rPr lang="en-US" altLang="zh-TW" b="1" dirty="0"/>
              <a:t>3312</a:t>
            </a:r>
            <a:r>
              <a:rPr lang="en-US" altLang="zh-TW" dirty="0"/>
              <a:t> scientific publications classified into one of </a:t>
            </a:r>
            <a:r>
              <a:rPr lang="en-US" altLang="zh-TW" b="1" dirty="0"/>
              <a:t>six</a:t>
            </a:r>
            <a:r>
              <a:rPr lang="en-US" altLang="zh-TW" dirty="0"/>
              <a:t> classes. The citation network consists of </a:t>
            </a:r>
            <a:r>
              <a:rPr lang="en-US" altLang="zh-TW" b="1" dirty="0"/>
              <a:t>4732</a:t>
            </a:r>
            <a:r>
              <a:rPr lang="en-US" altLang="zh-TW" dirty="0"/>
              <a:t> links. Each publication in the dataset is described by a 0/1-valued word vector indicating the absence/presence of the corresponding word from the dictionary. The dictionary consists of 3703 unique words.</a:t>
            </a:r>
            <a:endParaRPr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83715" y="4794300"/>
            <a:ext cx="33970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https://paperswithcode.com/dataset/cora</a:t>
            </a:r>
          </a:p>
        </p:txBody>
      </p:sp>
      <p:sp>
        <p:nvSpPr>
          <p:cNvPr id="13" name="矩形 12"/>
          <p:cNvSpPr/>
          <p:nvPr/>
        </p:nvSpPr>
        <p:spPr>
          <a:xfrm>
            <a:off x="556260" y="3632828"/>
            <a:ext cx="7475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 smtClean="0"/>
              <a:t>Label </a:t>
            </a:r>
            <a:r>
              <a:rPr lang="en-US" altLang="zh-TW" dirty="0"/>
              <a:t>noises: </a:t>
            </a:r>
            <a:endParaRPr lang="en-US" altLang="zh-TW" dirty="0" smtClean="0"/>
          </a:p>
          <a:p>
            <a:r>
              <a:rPr lang="en-US" altLang="zh-TW" dirty="0" smtClean="0"/>
              <a:t>• </a:t>
            </a:r>
            <a:r>
              <a:rPr lang="en-US" altLang="zh-TW" dirty="0"/>
              <a:t>Uniform Noise: The labels have a probability of </a:t>
            </a:r>
            <a:r>
              <a:rPr lang="zh-TW" altLang="en-US" dirty="0"/>
              <a:t>𝑝 </a:t>
            </a:r>
            <a:r>
              <a:rPr lang="en-US" altLang="zh-TW" dirty="0"/>
              <a:t>to be uniformly flipped to other classes. </a:t>
            </a:r>
            <a:endParaRPr lang="en-US" altLang="zh-TW" dirty="0" smtClean="0"/>
          </a:p>
          <a:p>
            <a:r>
              <a:rPr lang="en-US" altLang="zh-TW" dirty="0" smtClean="0"/>
              <a:t>• </a:t>
            </a:r>
            <a:r>
              <a:rPr lang="en-US" altLang="zh-TW" dirty="0"/>
              <a:t>Pair Noise: Labelers are assumed to make mistakes only within the most similar pair classes. More specifically, labels have a probability of </a:t>
            </a:r>
            <a:r>
              <a:rPr lang="zh-TW" altLang="en-US" dirty="0"/>
              <a:t>𝑝 </a:t>
            </a:r>
            <a:r>
              <a:rPr lang="en-US" altLang="zh-TW" dirty="0"/>
              <a:t>to flip to their pair class.</a:t>
            </a:r>
            <a:endParaRPr lang="zh-TW" altLang="en-US" dirty="0"/>
          </a:p>
        </p:txBody>
      </p:sp>
      <p:pic>
        <p:nvPicPr>
          <p:cNvPr id="11" name="音訊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47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3534"/>
    </mc:Choice>
    <mc:Fallback xmlns="">
      <p:transition advTm="43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Preliminary Methods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14" name="矩形 13"/>
          <p:cNvSpPr/>
          <p:nvPr/>
        </p:nvSpPr>
        <p:spPr>
          <a:xfrm>
            <a:off x="283715" y="1028178"/>
            <a:ext cx="834908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800" dirty="0" smtClean="0"/>
              <a:t>To solve two challenges for robust model, we need to deal with label sparsity and noisy labels. </a:t>
            </a:r>
          </a:p>
          <a:p>
            <a:r>
              <a:rPr lang="en-US" altLang="zh-TW" sz="1800" dirty="0" smtClean="0"/>
              <a:t>NRGNN propose:</a:t>
            </a:r>
          </a:p>
          <a:p>
            <a:r>
              <a:rPr lang="en-US" altLang="zh-TW" sz="1800" dirty="0" smtClean="0"/>
              <a:t>1. </a:t>
            </a:r>
            <a:r>
              <a:rPr lang="en-US" altLang="zh-TW" sz="1800" u="sng" dirty="0" smtClean="0"/>
              <a:t>Edge prediction </a:t>
            </a:r>
            <a:r>
              <a:rPr lang="en-US" altLang="zh-TW" sz="1800" dirty="0" smtClean="0"/>
              <a:t>to generate more links to facilitate the information propagation</a:t>
            </a:r>
          </a:p>
          <a:p>
            <a:r>
              <a:rPr lang="en-US" altLang="zh-TW" sz="1800" dirty="0" smtClean="0"/>
              <a:t>2. </a:t>
            </a:r>
            <a:r>
              <a:rPr lang="en-US" altLang="zh-TW" sz="1800" u="sng" dirty="0" smtClean="0"/>
              <a:t>Pseudo label miner </a:t>
            </a:r>
            <a:r>
              <a:rPr lang="en-US" altLang="zh-TW" sz="1800" dirty="0" smtClean="0"/>
              <a:t>provide more pseudo labels according the feature similarity</a:t>
            </a:r>
          </a:p>
          <a:p>
            <a:r>
              <a:rPr lang="en-US" altLang="zh-TW" sz="1800" dirty="0" smtClean="0"/>
              <a:t>3. </a:t>
            </a:r>
            <a:r>
              <a:rPr lang="en-US" altLang="zh-TW" sz="1800" u="sng" dirty="0" smtClean="0"/>
              <a:t>GNN classifier </a:t>
            </a:r>
            <a:r>
              <a:rPr lang="en-US" altLang="zh-TW" sz="1800" dirty="0" smtClean="0"/>
              <a:t>use the pseudo labels and links to predict final results</a:t>
            </a:r>
            <a:endParaRPr lang="en-US" altLang="zh-TW" sz="1800" dirty="0"/>
          </a:p>
          <a:p>
            <a:r>
              <a:rPr lang="en-US" altLang="zh-TW" sz="1800" dirty="0" smtClean="0"/>
              <a:t>Inspired </a:t>
            </a:r>
            <a:r>
              <a:rPr lang="en-US" altLang="zh-TW" sz="1800" dirty="0"/>
              <a:t>by </a:t>
            </a:r>
            <a:r>
              <a:rPr lang="en-US" altLang="zh-TW" sz="1800" dirty="0" smtClean="0"/>
              <a:t>self-training mechanisms in image and </a:t>
            </a:r>
            <a:r>
              <a:rPr lang="en-US" altLang="zh-TW" sz="1800" dirty="0" err="1" smtClean="0"/>
              <a:t>nlp</a:t>
            </a:r>
            <a:r>
              <a:rPr lang="en-US" altLang="zh-TW" sz="1800" dirty="0" smtClean="0"/>
              <a:t>, consistency regularization achieve great performance on training a robust model. Such that, two augmented images should share similar features. Model perturbation and data augmentation are common methods to perform consistency regularization. </a:t>
            </a:r>
            <a:endParaRPr lang="zh-TW" altLang="en-US" sz="1800" dirty="0"/>
          </a:p>
        </p:txBody>
      </p:sp>
      <p:pic>
        <p:nvPicPr>
          <p:cNvPr id="6" name="音訊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21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3163"/>
    </mc:Choice>
    <mc:Fallback xmlns="">
      <p:transition advTm="83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263248"/>
      </a:dk1>
      <a:lt1>
        <a:srgbClr val="FFFFFF"/>
      </a:lt1>
      <a:dk2>
        <a:srgbClr val="434343"/>
      </a:dk2>
      <a:lt2>
        <a:srgbClr val="E0E4E9"/>
      </a:lt2>
      <a:accent1>
        <a:srgbClr val="3F5378"/>
      </a:accent1>
      <a:accent2>
        <a:srgbClr val="263248"/>
      </a:accent2>
      <a:accent3>
        <a:srgbClr val="92A8C8"/>
      </a:accent3>
      <a:accent4>
        <a:srgbClr val="C7D3E6"/>
      </a:accent4>
      <a:accent5>
        <a:srgbClr val="FF9800"/>
      </a:accent5>
      <a:accent6>
        <a:srgbClr val="D26F00"/>
      </a:accent6>
      <a:hlink>
        <a:srgbClr val="3F537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2678</TotalTime>
  <Words>1056</Words>
  <Application>Microsoft Office PowerPoint</Application>
  <PresentationFormat>如螢幕大小 (16:9)</PresentationFormat>
  <Paragraphs>118</Paragraphs>
  <Slides>12</Slides>
  <Notes>4</Notes>
  <HiddenSlides>0</HiddenSlides>
  <MMClips>12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2" baseType="lpstr">
      <vt:lpstr>Arial</vt:lpstr>
      <vt:lpstr>Times New Roman</vt:lpstr>
      <vt:lpstr>Roboto Condensed Light</vt:lpstr>
      <vt:lpstr>Wingdings</vt:lpstr>
      <vt:lpstr>Arvo</vt:lpstr>
      <vt:lpstr>新細明體</vt:lpstr>
      <vt:lpstr>Titillium Web ExtraLight</vt:lpstr>
      <vt:lpstr>Roboto Condensed</vt:lpstr>
      <vt:lpstr>Cambria Math</vt:lpstr>
      <vt:lpstr>Salerio template</vt:lpstr>
      <vt:lpstr>PowerPoint 簡報</vt:lpstr>
      <vt:lpstr>Motivations</vt:lpstr>
      <vt:lpstr>Problem Statement</vt:lpstr>
      <vt:lpstr>Technical Challenges </vt:lpstr>
      <vt:lpstr>Related Work - 1</vt:lpstr>
      <vt:lpstr>Related Work - 2</vt:lpstr>
      <vt:lpstr>Related Work - 3</vt:lpstr>
      <vt:lpstr>Dataset </vt:lpstr>
      <vt:lpstr>Preliminary Methods</vt:lpstr>
      <vt:lpstr>Preliminary Methods</vt:lpstr>
      <vt:lpstr>Expected Time Schedule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Report</dc:title>
  <dc:creator>張瓊文</dc:creator>
  <cp:lastModifiedBy>user</cp:lastModifiedBy>
  <cp:revision>121</cp:revision>
  <dcterms:modified xsi:type="dcterms:W3CDTF">2022-05-04T07:53:33Z</dcterms:modified>
</cp:coreProperties>
</file>